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91" r:id="rId1"/>
  </p:sldMasterIdLst>
  <p:notesMasterIdLst>
    <p:notesMasterId r:id="rId12"/>
  </p:notesMasterIdLst>
  <p:handoutMasterIdLst>
    <p:handoutMasterId r:id="rId13"/>
  </p:handoutMasterIdLst>
  <p:sldIdLst>
    <p:sldId id="535" r:id="rId2"/>
    <p:sldId id="516" r:id="rId3"/>
    <p:sldId id="543" r:id="rId4"/>
    <p:sldId id="518" r:id="rId5"/>
    <p:sldId id="536" r:id="rId6"/>
    <p:sldId id="445" r:id="rId7"/>
    <p:sldId id="537" r:id="rId8"/>
    <p:sldId id="542" r:id="rId9"/>
    <p:sldId id="538" r:id="rId10"/>
    <p:sldId id="539" r:id="rId11"/>
  </p:sldIdLst>
  <p:sldSz cx="10172700" cy="6781800"/>
  <p:notesSz cx="7002463" cy="9236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FAEAE"/>
    <a:srgbClr val="F2D70C"/>
    <a:srgbClr val="F2530C"/>
    <a:srgbClr val="042694"/>
    <a:srgbClr val="C6D6FE"/>
    <a:srgbClr val="063DE8"/>
    <a:srgbClr val="FE9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1" autoAdjust="0"/>
    <p:restoredTop sz="94660"/>
  </p:normalViewPr>
  <p:slideViewPr>
    <p:cSldViewPr>
      <p:cViewPr varScale="1">
        <p:scale>
          <a:sx n="66" d="100"/>
          <a:sy n="66" d="100"/>
        </p:scale>
        <p:origin x="1308" y="72"/>
      </p:cViewPr>
      <p:guideLst>
        <p:guide orient="horz" pos="2136"/>
        <p:guide pos="3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90" y="-72"/>
      </p:cViewPr>
      <p:guideLst>
        <p:guide orient="horz" pos="290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9T17:29:57.1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5,'598'0,"-403"3,383 15,-103-3,1655 74,-1651-44,-444-40,-21-4,1 1,-1 0,0 1,0 1,0 0,14 7,-23-9,1-1,0 1,0-1,-1 0,1-1,0 0,0 0,0 0,0 0,8-3,12 1,359 2,146-4,-479-2,0-1,76-22,-81 17,0 2,0 2,55-2,565 9,-288 4,508-3,-843-2,0-3,51-11,5-1,64-16,-105 19,117-12,860 15,-616 15,386-4,-772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F2DB60D-3F8C-4381-8518-28ED6E7ACA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89" y="4389438"/>
            <a:ext cx="5134286" cy="389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818" tIns="44613" rIns="90818" bIns="44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notetypografien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D461F57-871E-48A9-B9AC-996064D166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820738"/>
            <a:ext cx="4811713" cy="32067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6D4614F9-E80F-440B-8530-CF96505B6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6C0B49E-1B44-44CE-972F-91C6952A1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Use this information but maybe update the format to bullet points.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1BCFE8F-0144-433E-90A7-07C2E42AD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DEC7EF2-BF6A-4FA5-8EE2-CC495958F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en-US" sz="11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diasbillede 1">
            <a:extLst>
              <a:ext uri="{FF2B5EF4-FFF2-40B4-BE49-F238E27FC236}">
                <a16:creationId xmlns:a16="http://schemas.microsoft.com/office/drawing/2014/main" id="{F55B2752-9402-4AE3-AF64-73CCD1C28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Pladsholder til noter 2">
            <a:extLst>
              <a:ext uri="{FF2B5EF4-FFF2-40B4-BE49-F238E27FC236}">
                <a16:creationId xmlns:a16="http://schemas.microsoft.com/office/drawing/2014/main" id="{238794AB-A101-475F-A833-B5D384D33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957" y="2106758"/>
            <a:ext cx="8646795" cy="1453691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5905" y="3843024"/>
            <a:ext cx="7120890" cy="173312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15B03E-E7EF-4647-8550-0D88EC2F723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5FB2C002-C11B-4ECE-A713-A517B8A2C3D6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9ADFDD0-EC45-4444-99F6-F7CF138CBDB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12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7FF624-B7E8-4175-BB79-BA280D3709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E8C8CE04-547C-4EFE-8618-EEF40BC3AEC0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4E69424-1399-4AF9-88A2-443AD9F0FF6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6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571244" y="849300"/>
            <a:ext cx="2465467" cy="5690746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71312" y="849300"/>
            <a:ext cx="7230388" cy="5690746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912BB8-2E1B-460C-8B80-9759668ECE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1425F6FC-80CA-44E5-9CD3-D9787E0286BF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D8EA9E1-9101-45E5-B6CF-AFF363F1F17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60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635" y="836736"/>
            <a:ext cx="9155430" cy="803769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94506" y="2034545"/>
            <a:ext cx="4492943" cy="3860289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156998" y="2034545"/>
            <a:ext cx="4492943" cy="3860289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04BC4A-F414-4BB5-BA48-FEDA11D512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5025" y="6267450"/>
            <a:ext cx="6807200" cy="249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E7EF13BE-4100-4815-B652-B911AD070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3988" y="6280150"/>
            <a:ext cx="479425" cy="249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5489-52C4-4993-B2C2-ACB3DDE99E03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67174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0" y="2612254"/>
            <a:ext cx="10172700" cy="121350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4299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373306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108869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08640" y="1419159"/>
            <a:ext cx="3346748" cy="46389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EBFBDB-7986-4C6A-92BE-2AFE088B49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0C276F1B-3B99-49E1-95A3-058079B2FB09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C838064-3917-493C-B13D-9EA583CF280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C4786-4A8D-418D-B90F-DF59479C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55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BABA7D-BD0D-46BF-A931-171AEC2892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0C59A573-F76D-42D8-BD39-BA333E64CC21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CE1E8B6-8F23-4B60-9EB6-A15A13FD841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15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3573" y="4357939"/>
            <a:ext cx="8646795" cy="13469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03573" y="2874421"/>
            <a:ext cx="8646795" cy="148351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6C35DE-0029-4744-B958-F2E77F276A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5B59A9E8-1872-40B5-9A4B-441B490C6E32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62ECC5B-89C7-4664-ADB2-72C5D0401D8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44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68446" y="1469395"/>
            <a:ext cx="4734898" cy="50706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172894" y="1469395"/>
            <a:ext cx="4736663" cy="50706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FECBA8-BE80-4867-8537-9C4B3325EF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0820DFFD-E93D-4940-BC26-EE134DB7B3B3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69A3DEE-5779-4A49-B1C4-AC3BDA6D265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68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635" y="271586"/>
            <a:ext cx="9155430" cy="11303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08635" y="1518056"/>
            <a:ext cx="4494709" cy="6326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8635" y="2150714"/>
            <a:ext cx="4494709" cy="39073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167595" y="1518056"/>
            <a:ext cx="4496475" cy="6326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167595" y="2150714"/>
            <a:ext cx="4496475" cy="39073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012F0A-2E0F-482E-B0D3-FE4D8FD29C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D7EB0933-4458-486D-BF1B-D17FA85B5242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237A1-108D-4300-B896-92CD4CCE645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35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847100-39C4-4981-B504-5208409CC5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A7E7DE9D-9F62-490E-8EBE-0C9B89826477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0DEDA0A-4C02-4E4B-B89D-88E32A74A52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21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9B600F5-0635-40C4-9DD0-8F7570914F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1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08640" y="1419159"/>
            <a:ext cx="3346748" cy="46389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EBFBDB-7986-4C6A-92BE-2AFE088B49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0C276F1B-3B99-49E1-95A3-058079B2FB09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C838064-3917-493C-B13D-9EA583CF280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33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3920" y="4747264"/>
            <a:ext cx="6103620" cy="5604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93920" y="605966"/>
            <a:ext cx="6103620" cy="4069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93920" y="5307705"/>
            <a:ext cx="6103620" cy="795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44F6CD-A029-4FC5-A560-4D45E998C3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3EFF4FC1-FF72-43F0-9F9E-5D4D4F4E04A8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325E776-E561-4D72-AC66-415E1F1D47C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78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27C313-B917-4A43-85F3-40C1336D0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72700" cy="678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en-US" sz="1000" b="1"/>
          </a:p>
        </p:txBody>
      </p:sp>
      <p:sp>
        <p:nvSpPr>
          <p:cNvPr id="1027" name="AutoShape 3">
            <a:extLst>
              <a:ext uri="{FF2B5EF4-FFF2-40B4-BE49-F238E27FC236}">
                <a16:creationId xmlns:a16="http://schemas.microsoft.com/office/drawing/2014/main" id="{3FE99238-E979-4ACD-8D54-04C26A29B9A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0175" y="1341438"/>
            <a:ext cx="9934575" cy="5305425"/>
          </a:xfrm>
          <a:prstGeom prst="roundRect">
            <a:avLst>
              <a:gd name="adj" fmla="val 1056"/>
            </a:avLst>
          </a:prstGeom>
          <a:solidFill>
            <a:schemeClr val="bg1"/>
          </a:solidFill>
          <a:ln w="12700">
            <a:solidFill>
              <a:srgbClr val="969696"/>
            </a:solidFill>
            <a:round/>
            <a:headEnd/>
            <a:tailEnd/>
          </a:ln>
        </p:spPr>
        <p:txBody>
          <a:bodyPr rot="10800000"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en-US" sz="1600" b="1"/>
          </a:p>
        </p:txBody>
      </p:sp>
      <p:sp>
        <p:nvSpPr>
          <p:cNvPr id="268292" name="Rectangle 4">
            <a:extLst>
              <a:ext uri="{FF2B5EF4-FFF2-40B4-BE49-F238E27FC236}">
                <a16:creationId xmlns:a16="http://schemas.microsoft.com/office/drawing/2014/main" id="{2EC911C1-A5E2-46B8-907D-909BD0AAD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5175" y="6656388"/>
            <a:ext cx="517525" cy="125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36000" tIns="36000" rIns="36000" bIns="3600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defRPr sz="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Seite </a:t>
            </a:r>
            <a:fld id="{0E2ABE62-BD4C-41D6-9832-949FC85C514C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EB245F-8F3E-4451-87C7-6E7D0D0BA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1450" y="849313"/>
            <a:ext cx="98647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31DD78-923B-4954-B60C-AACE583C2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470025"/>
            <a:ext cx="9640887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68295" name="Rectangle 7">
            <a:extLst>
              <a:ext uri="{FF2B5EF4-FFF2-40B4-BE49-F238E27FC236}">
                <a16:creationId xmlns:a16="http://schemas.microsoft.com/office/drawing/2014/main" id="{E1D3926A-A713-4989-A3A5-4F31578D46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988" y="6646863"/>
            <a:ext cx="849312" cy="1349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6/25/2012</a:t>
            </a:r>
            <a:endParaRPr lang="de-DE"/>
          </a:p>
        </p:txBody>
      </p:sp>
      <p:pic>
        <p:nvPicPr>
          <p:cNvPr id="1032" name="Picture 8" descr="FOLIENKOPF_3">
            <a:extLst>
              <a:ext uri="{FF2B5EF4-FFF2-40B4-BE49-F238E27FC236}">
                <a16:creationId xmlns:a16="http://schemas.microsoft.com/office/drawing/2014/main" id="{28F944D3-314A-43F8-809A-B51337CB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84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>
            <a:extLst>
              <a:ext uri="{FF2B5EF4-FFF2-40B4-BE49-F238E27FC236}">
                <a16:creationId xmlns:a16="http://schemas.microsoft.com/office/drawing/2014/main" id="{5E8E7DE4-F3B2-4F93-B87B-8BC626F66C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152400"/>
            <a:ext cx="2530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225D8A-41D8-4D6A-9517-F8AC2CA12523}"/>
              </a:ext>
            </a:extLst>
          </p:cNvPr>
          <p:cNvSpPr txBox="1"/>
          <p:nvPr userDrawn="1"/>
        </p:nvSpPr>
        <p:spPr>
          <a:xfrm>
            <a:off x="7246590" y="78532"/>
            <a:ext cx="273630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4DD4393-4A0C-460F-A0EF-943AE806E26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68" y="150540"/>
            <a:ext cx="3810186" cy="5603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  <p:sldLayoutId id="2147485106" r:id="rId2"/>
    <p:sldLayoutId id="2147485107" r:id="rId3"/>
    <p:sldLayoutId id="2147485108" r:id="rId4"/>
    <p:sldLayoutId id="2147485109" r:id="rId5"/>
    <p:sldLayoutId id="2147485110" r:id="rId6"/>
    <p:sldLayoutId id="2147485115" r:id="rId7"/>
    <p:sldLayoutId id="2147485111" r:id="rId8"/>
    <p:sldLayoutId id="2147485112" r:id="rId9"/>
    <p:sldLayoutId id="2147485113" r:id="rId10"/>
    <p:sldLayoutId id="2147485114" r:id="rId11"/>
    <p:sldLayoutId id="2147485116" r:id="rId12"/>
    <p:sldLayoutId id="2147485117" r:id="rId13"/>
    <p:sldLayoutId id="2147485118" r:id="rId14"/>
    <p:sldLayoutId id="2147485119" r:id="rId15"/>
    <p:sldLayoutId id="214748513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000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000"/>
        </a:buClr>
        <a:buChar char="•"/>
        <a:defRPr sz="1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000"/>
        </a:buClr>
        <a:buChar char="•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000"/>
        </a:buClr>
        <a:buChar char="•"/>
        <a:defRPr sz="14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Placeholder 1">
            <a:extLst>
              <a:ext uri="{FF2B5EF4-FFF2-40B4-BE49-F238E27FC236}">
                <a16:creationId xmlns:a16="http://schemas.microsoft.com/office/drawing/2014/main" id="{3D94B1D7-210D-4DC0-A9F2-1FC4F7C168F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951038"/>
            <a:ext cx="3346450" cy="3743325"/>
          </a:xfrm>
        </p:spPr>
        <p:txBody>
          <a:bodyPr/>
          <a:lstStyle/>
          <a:p>
            <a:endParaRPr lang="en-US" altLang="en-US" sz="5400">
              <a:solidFill>
                <a:srgbClr val="FF0000"/>
              </a:solidFill>
            </a:endParaRPr>
          </a:p>
          <a:p>
            <a:r>
              <a:rPr lang="en-US" altLang="en-US" sz="5400">
                <a:solidFill>
                  <a:srgbClr val="FF0000"/>
                </a:solidFill>
              </a:rPr>
              <a:t>PSB 27</a:t>
            </a:r>
          </a:p>
          <a:p>
            <a:endParaRPr lang="en-US" altLang="en-US" sz="2000">
              <a:solidFill>
                <a:srgbClr val="FF0000"/>
              </a:solidFill>
            </a:endParaRPr>
          </a:p>
          <a:p>
            <a:r>
              <a:rPr lang="en-US" altLang="en-US" sz="1200">
                <a:solidFill>
                  <a:srgbClr val="FF0000"/>
                </a:solidFill>
              </a:rPr>
              <a:t>Only from SB Specialty Metals</a:t>
            </a:r>
          </a:p>
          <a:p>
            <a:r>
              <a:rPr lang="en-US" altLang="en-US" sz="1200"/>
              <a:t>Your</a:t>
            </a:r>
            <a:r>
              <a:rPr lang="en-US" altLang="en-US" sz="1200">
                <a:solidFill>
                  <a:srgbClr val="FF0000"/>
                </a:solidFill>
              </a:rPr>
              <a:t> First Choice </a:t>
            </a:r>
            <a:r>
              <a:rPr lang="en-US" altLang="en-US" sz="1200"/>
              <a:t>for Specialty Metals</a:t>
            </a:r>
          </a:p>
        </p:txBody>
      </p:sp>
      <p:sp>
        <p:nvSpPr>
          <p:cNvPr id="8194" name="Subtitle 3">
            <a:extLst>
              <a:ext uri="{FF2B5EF4-FFF2-40B4-BE49-F238E27FC236}">
                <a16:creationId xmlns:a16="http://schemas.microsoft.com/office/drawing/2014/main" id="{1A537B5B-305F-4738-9DDA-8D8CF925FCB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486275" y="1590675"/>
            <a:ext cx="5686425" cy="4968875"/>
          </a:xfrm>
        </p:spPr>
        <p:txBody>
          <a:bodyPr/>
          <a:lstStyle/>
          <a:p>
            <a:pPr marL="285750" indent="-285750">
              <a:defRPr/>
            </a:pPr>
            <a:endParaRPr lang="en-US" altLang="en-US" sz="2000" dirty="0"/>
          </a:p>
          <a:p>
            <a:pPr marL="285750" indent="-285750">
              <a:defRPr/>
            </a:pPr>
            <a:r>
              <a:rPr lang="en-US" altLang="en-US" sz="2000" dirty="0"/>
              <a:t>Spray Formed  - Premium quality tool steel</a:t>
            </a:r>
          </a:p>
          <a:p>
            <a:pPr marL="285750" indent="-285750">
              <a:defRPr/>
            </a:pPr>
            <a:endParaRPr lang="en-US" altLang="en-US" sz="2000" dirty="0"/>
          </a:p>
          <a:p>
            <a:pPr marL="285750" indent="-285750">
              <a:defRPr/>
            </a:pPr>
            <a:r>
              <a:rPr lang="en-US" altLang="en-US" sz="2000" dirty="0"/>
              <a:t>Enhanced powdered metal </a:t>
            </a:r>
          </a:p>
          <a:p>
            <a:pPr marL="0" indent="0">
              <a:buFontTx/>
              <a:buNone/>
              <a:defRPr/>
            </a:pPr>
            <a:endParaRPr lang="en-US" altLang="en-US" sz="2000" dirty="0"/>
          </a:p>
          <a:p>
            <a:pPr marL="285750" indent="-285750">
              <a:defRPr/>
            </a:pPr>
            <a:r>
              <a:rPr lang="en-US" altLang="en-US" sz="2000" dirty="0"/>
              <a:t>Higher toughness </a:t>
            </a:r>
          </a:p>
          <a:p>
            <a:pPr marL="285750" indent="-285750">
              <a:defRPr/>
            </a:pPr>
            <a:endParaRPr lang="en-US" altLang="en-US" sz="2000" dirty="0"/>
          </a:p>
          <a:p>
            <a:pPr marL="285750" indent="-285750">
              <a:defRPr/>
            </a:pPr>
            <a:r>
              <a:rPr lang="en-US" altLang="en-US" sz="2000" dirty="0"/>
              <a:t>Higher wear resistance </a:t>
            </a:r>
          </a:p>
          <a:p>
            <a:pPr marL="285750" indent="-285750">
              <a:defRPr/>
            </a:pPr>
            <a:endParaRPr lang="en-US" altLang="en-US" sz="2000" dirty="0"/>
          </a:p>
          <a:p>
            <a:pPr marL="285750" indent="-285750">
              <a:defRPr/>
            </a:pPr>
            <a:r>
              <a:rPr lang="en-US" altLang="en-US" sz="2000" dirty="0"/>
              <a:t>Improved toughness and chip resistance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F35FAC5-4E4A-4A63-81D4-5059CCF08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7050" y="473075"/>
            <a:ext cx="9155113" cy="1130300"/>
          </a:xfrm>
        </p:spPr>
        <p:txBody>
          <a:bodyPr>
            <a:normAutofit/>
          </a:bodyPr>
          <a:lstStyle/>
          <a:p>
            <a:r>
              <a:rPr lang="en-US" altLang="en-US"/>
              <a:t>Case Study – Threading Die, Threading material – High Strength Steel, with profile tolerance of +/- 0.05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04006542-377A-4493-9E9E-F1C30DD70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Die Life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1BA3F37-5A56-4BD8-B66E-4E61C7AC818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61938" y="2482850"/>
          <a:ext cx="4741863" cy="138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52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2" marR="91422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PSB27</a:t>
                      </a:r>
                    </a:p>
                  </a:txBody>
                  <a:tcPr marL="91422" marR="91422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Conventional D2</a:t>
                      </a:r>
                    </a:p>
                  </a:txBody>
                  <a:tcPr marL="91422" marR="91422" marT="45752" marB="457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r>
                        <a:rPr lang="en-US" sz="1800" dirty="0"/>
                        <a:t>Hardness</a:t>
                      </a:r>
                    </a:p>
                  </a:txBody>
                  <a:tcPr marL="91422" marR="91422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63 HRC</a:t>
                      </a:r>
                    </a:p>
                  </a:txBody>
                  <a:tcPr marL="91422" marR="91422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 HRC</a:t>
                      </a:r>
                    </a:p>
                  </a:txBody>
                  <a:tcPr marL="91422" marR="91422" marT="45752" marB="457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r>
                        <a:rPr lang="en-US" sz="1800" dirty="0"/>
                        <a:t>Die Lifetime</a:t>
                      </a:r>
                    </a:p>
                  </a:txBody>
                  <a:tcPr marL="91422" marR="91422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600 hours</a:t>
                      </a:r>
                    </a:p>
                  </a:txBody>
                  <a:tcPr marL="91422" marR="91422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200 hours</a:t>
                      </a:r>
                    </a:p>
                  </a:txBody>
                  <a:tcPr marL="91422" marR="91422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0" name="Text Placeholder 4">
            <a:extLst>
              <a:ext uri="{FF2B5EF4-FFF2-40B4-BE49-F238E27FC236}">
                <a16:creationId xmlns:a16="http://schemas.microsoft.com/office/drawing/2014/main" id="{E8322E63-079A-411D-832F-1B9DF92B7D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Die photo</a:t>
            </a:r>
          </a:p>
        </p:txBody>
      </p:sp>
      <p:graphicFrame>
        <p:nvGraphicFramePr>
          <p:cNvPr id="22551" name="Object 2">
            <a:extLst>
              <a:ext uri="{FF2B5EF4-FFF2-40B4-BE49-F238E27FC236}">
                <a16:creationId xmlns:a16="http://schemas.microsoft.com/office/drawing/2014/main" id="{D6396706-39DA-4BFC-A951-3B0E2B3C1FCC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67313" y="2482850"/>
          <a:ext cx="4497387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hoto Editor-billede" r:id="rId3" imgW="5087060" imgH="3666667" progId="MSPhotoEd.3">
                  <p:embed/>
                </p:oleObj>
              </mc:Choice>
              <mc:Fallback>
                <p:oleObj name="Photo Editor-billede" r:id="rId3" imgW="5087060" imgH="3666667" progId="MSPhotoEd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482850"/>
                        <a:ext cx="4497387" cy="3243263"/>
                      </a:xfrm>
                      <a:prstGeom prst="rect">
                        <a:avLst/>
                      </a:prstGeom>
                      <a:noFill/>
                      <a:ln w="12700" cap="flat" cmpd="sng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lede 13" descr="SF proces skitse.bmp">
            <a:extLst>
              <a:ext uri="{FF2B5EF4-FFF2-40B4-BE49-F238E27FC236}">
                <a16:creationId xmlns:a16="http://schemas.microsoft.com/office/drawing/2014/main" id="{189898B6-CDEC-47D4-9235-1F3B24A95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2238375"/>
            <a:ext cx="25812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5CF9E291-AE7D-4CDB-8A29-309BFC0BA3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625"/>
            <a:ext cx="7627938" cy="763588"/>
          </a:xfrm>
        </p:spPr>
        <p:txBody>
          <a:bodyPr/>
          <a:lstStyle/>
          <a:p>
            <a:pPr eaLnBrk="1" hangingPunct="1"/>
            <a:r>
              <a:rPr lang="da-DK" altLang="en-US" sz="3200">
                <a:solidFill>
                  <a:schemeClr val="tx2"/>
                </a:solidFill>
              </a:rPr>
              <a:t>The Spray Forming Process</a:t>
            </a: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5AF691E5-1208-4F3F-B2DA-3DB2A0FC5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2201863"/>
            <a:ext cx="16049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3" tIns="43637" rIns="87273" bIns="43637">
            <a:spAutoFit/>
          </a:bodyPr>
          <a:lstStyle>
            <a:lvl1pPr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a-DK" altLang="en-US" sz="1400">
                <a:solidFill>
                  <a:srgbClr val="FF0000"/>
                </a:solidFill>
              </a:rPr>
              <a:t>Tundish</a:t>
            </a: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6E320A26-6941-4BAE-B0E0-C074E2697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4740275"/>
            <a:ext cx="19113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3" tIns="43637" rIns="87273" bIns="43637">
            <a:spAutoFit/>
          </a:bodyPr>
          <a:lstStyle>
            <a:lvl1pPr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a-DK" altLang="en-US" sz="1400"/>
              <a:t>Collector</a:t>
            </a:r>
          </a:p>
        </p:txBody>
      </p:sp>
      <p:sp>
        <p:nvSpPr>
          <p:cNvPr id="10246" name="Text Box 9">
            <a:extLst>
              <a:ext uri="{FF2B5EF4-FFF2-40B4-BE49-F238E27FC236}">
                <a16:creationId xmlns:a16="http://schemas.microsoft.com/office/drawing/2014/main" id="{3568EADC-434A-4740-BC12-6C17C885B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002088"/>
            <a:ext cx="2087563" cy="303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3" tIns="43637" rIns="87273" bIns="43637">
            <a:spAutoFit/>
          </a:bodyPr>
          <a:lstStyle>
            <a:lvl1pPr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a-DK" altLang="en-US" sz="1400"/>
              <a:t>Spray formed billet</a:t>
            </a:r>
          </a:p>
        </p:txBody>
      </p:sp>
      <p:sp>
        <p:nvSpPr>
          <p:cNvPr id="10247" name="Text Box 10">
            <a:extLst>
              <a:ext uri="{FF2B5EF4-FFF2-40B4-BE49-F238E27FC236}">
                <a16:creationId xmlns:a16="http://schemas.microsoft.com/office/drawing/2014/main" id="{E5FA1533-71C1-4BDE-B699-695AF66AD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5" y="1757363"/>
            <a:ext cx="2062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3" tIns="43637" rIns="87273" bIns="43637">
            <a:spAutoFit/>
          </a:bodyPr>
          <a:lstStyle>
            <a:lvl1pPr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a-DK" altLang="en-US" sz="1400"/>
              <a:t>Melting furnace</a:t>
            </a:r>
          </a:p>
        </p:txBody>
      </p:sp>
      <p:sp>
        <p:nvSpPr>
          <p:cNvPr id="10248" name="Text Box 9">
            <a:extLst>
              <a:ext uri="{FF2B5EF4-FFF2-40B4-BE49-F238E27FC236}">
                <a16:creationId xmlns:a16="http://schemas.microsoft.com/office/drawing/2014/main" id="{9FF23F11-7C28-4706-9383-4EBAF664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2986088"/>
            <a:ext cx="2087562" cy="627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3" tIns="43637" rIns="87273" bIns="43637">
            <a:spAutoFit/>
          </a:bodyPr>
          <a:lstStyle>
            <a:lvl1pPr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a-DK" altLang="en-US" sz="1400"/>
              <a:t>Atomizer system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a-DK" altLang="en-US" sz="1400"/>
              <a:t>(inert gas)</a:t>
            </a:r>
          </a:p>
        </p:txBody>
      </p:sp>
      <p:cxnSp>
        <p:nvCxnSpPr>
          <p:cNvPr id="10249" name="Straight Connector 5">
            <a:extLst>
              <a:ext uri="{FF2B5EF4-FFF2-40B4-BE49-F238E27FC236}">
                <a16:creationId xmlns:a16="http://schemas.microsoft.com/office/drawing/2014/main" id="{CDD02E5A-0A2F-4A04-B5F9-014AF6785BE4}"/>
              </a:ext>
            </a:extLst>
          </p:cNvPr>
          <p:cNvCxnSpPr>
            <a:cxnSpLocks/>
          </p:cNvCxnSpPr>
          <p:nvPr/>
        </p:nvCxnSpPr>
        <p:spPr bwMode="auto">
          <a:xfrm>
            <a:off x="4264025" y="1909763"/>
            <a:ext cx="608013" cy="596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0" name="Straight Arrow Connector 9">
            <a:extLst>
              <a:ext uri="{FF2B5EF4-FFF2-40B4-BE49-F238E27FC236}">
                <a16:creationId xmlns:a16="http://schemas.microsoft.com/office/drawing/2014/main" id="{CC9B0B0D-A642-423A-B44A-172CFD61E8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4763" y="2411413"/>
            <a:ext cx="276225" cy="3016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Straight Arrow Connector 13">
            <a:extLst>
              <a:ext uri="{FF2B5EF4-FFF2-40B4-BE49-F238E27FC236}">
                <a16:creationId xmlns:a16="http://schemas.microsoft.com/office/drawing/2014/main" id="{C8EDFA7B-FB2D-495F-AED8-BB74C9860A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70225" y="2959100"/>
            <a:ext cx="1020763" cy="215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Straight Arrow Connector 15">
            <a:extLst>
              <a:ext uri="{FF2B5EF4-FFF2-40B4-BE49-F238E27FC236}">
                <a16:creationId xmlns:a16="http://schemas.microsoft.com/office/drawing/2014/main" id="{A0CDFE8F-0796-4685-9A8F-22DDD3E7B8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8788" y="4200525"/>
            <a:ext cx="8159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Straight Arrow Connector 17">
            <a:extLst>
              <a:ext uri="{FF2B5EF4-FFF2-40B4-BE49-F238E27FC236}">
                <a16:creationId xmlns:a16="http://schemas.microsoft.com/office/drawing/2014/main" id="{BABE4890-4381-42CF-BA5E-7D7278A87E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9863" y="4892675"/>
            <a:ext cx="1104900" cy="968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4" name="Text Box 9">
            <a:extLst>
              <a:ext uri="{FF2B5EF4-FFF2-40B4-BE49-F238E27FC236}">
                <a16:creationId xmlns:a16="http://schemas.microsoft.com/office/drawing/2014/main" id="{94A68709-2883-432E-8B4C-81F21E787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665538"/>
            <a:ext cx="1839913" cy="303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3" tIns="43637" rIns="87273" bIns="43637">
            <a:spAutoFit/>
          </a:bodyPr>
          <a:lstStyle>
            <a:lvl1pPr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a-DK" altLang="en-US" sz="1400"/>
              <a:t>Spray chamber</a:t>
            </a:r>
          </a:p>
        </p:txBody>
      </p:sp>
      <p:cxnSp>
        <p:nvCxnSpPr>
          <p:cNvPr id="10255" name="Straight Arrow Connector 21">
            <a:extLst>
              <a:ext uri="{FF2B5EF4-FFF2-40B4-BE49-F238E27FC236}">
                <a16:creationId xmlns:a16="http://schemas.microsoft.com/office/drawing/2014/main" id="{F6A7D509-732D-48CE-A1C0-BBC140B4C2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9863" y="3822700"/>
            <a:ext cx="7207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56" name="Picture 23">
            <a:extLst>
              <a:ext uri="{FF2B5EF4-FFF2-40B4-BE49-F238E27FC236}">
                <a16:creationId xmlns:a16="http://schemas.microsoft.com/office/drawing/2014/main" id="{78C899B2-6893-4C6F-A4FB-4EAB085C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214563"/>
            <a:ext cx="250666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071C5B1A-8B98-4C20-AE3A-FC9E0AC0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728663"/>
            <a:ext cx="305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en-US" sz="3200">
                <a:solidFill>
                  <a:srgbClr val="C00000"/>
                </a:solidFill>
              </a:rPr>
              <a:t>Microstructure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853981A8-D8D6-403A-8724-622108FB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46213"/>
            <a:ext cx="94027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3922791F-1644-4A47-A442-B6D4AC246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2103438"/>
            <a:ext cx="93059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C00000"/>
              </a:buClr>
            </a:pPr>
            <a:r>
              <a:rPr lang="da-DK" altLang="en-US" sz="2800"/>
              <a:t> Very uniform/homogeneous microstructure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C00000"/>
              </a:buClr>
            </a:pPr>
            <a:r>
              <a:rPr lang="da-DK" altLang="en-US" sz="2800"/>
              <a:t> Improved mechanical properties </a:t>
            </a:r>
            <a:r>
              <a:rPr lang="da-DK" altLang="en-US" sz="2800">
                <a:latin typeface="Book Antiqua" panose="02040602050305030304" pitchFamily="18" charset="0"/>
              </a:rPr>
              <a:t>–</a:t>
            </a:r>
            <a:r>
              <a:rPr lang="da-DK" altLang="en-US" sz="2800"/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C00000"/>
              </a:buClr>
            </a:pPr>
            <a:r>
              <a:rPr lang="da-DK" altLang="en-US" sz="2600"/>
              <a:t>Wear resistance   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C00000"/>
              </a:buClr>
            </a:pPr>
            <a:r>
              <a:rPr lang="da-DK" altLang="en-US" sz="2600">
                <a:solidFill>
                  <a:srgbClr val="000000"/>
                </a:solidFill>
              </a:rPr>
              <a:t>Toughness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C00000"/>
              </a:buClr>
            </a:pPr>
            <a:r>
              <a:rPr lang="da-DK" altLang="en-US" sz="2600">
                <a:solidFill>
                  <a:srgbClr val="000000"/>
                </a:solidFill>
              </a:rPr>
              <a:t>Increased hardness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C00000"/>
              </a:buClr>
            </a:pPr>
            <a:r>
              <a:rPr lang="da-DK" altLang="en-US" sz="2800"/>
              <a:t> Freedom from macro-segregations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C00000"/>
              </a:buClr>
            </a:pPr>
            <a:r>
              <a:rPr lang="da-DK" altLang="en-US" sz="2800"/>
              <a:t> Improved dimensional stability </a:t>
            </a:r>
            <a:r>
              <a:rPr lang="da-DK" altLang="en-US" sz="2800">
                <a:solidFill>
                  <a:srgbClr val="000000"/>
                </a:solidFill>
              </a:rPr>
              <a:t>in heat treatment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C00000"/>
              </a:buClr>
            </a:pPr>
            <a:endParaRPr lang="da-DK" altLang="en-US" sz="2800"/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0E7B96F3-DF96-4953-9BBD-AC46CD901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798513"/>
            <a:ext cx="553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a-DK" altLang="en-US" sz="3200">
                <a:solidFill>
                  <a:srgbClr val="C00000"/>
                </a:solidFill>
              </a:rPr>
              <a:t>What are the advantages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F1993E98-B4B0-4143-913F-F2E502698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PSB 27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F98D24-3310-45E6-BAE8-74FE7E9011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9269" y="1470025"/>
            <a:ext cx="3913549" cy="507047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1DD736-5777-4663-A76C-BD11BDEA7A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0141" y="1470025"/>
            <a:ext cx="3902556" cy="50704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926FE63-05CB-4350-83B0-9E355B80F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654050"/>
            <a:ext cx="9156700" cy="747713"/>
          </a:xfrm>
        </p:spPr>
        <p:txBody>
          <a:bodyPr/>
          <a:lstStyle/>
          <a:p>
            <a:pPr algn="ctr" eaLnBrk="1" hangingPunct="1"/>
            <a:r>
              <a:rPr lang="da-DK" altLang="en-US" sz="3200">
                <a:solidFill>
                  <a:schemeClr val="tx2"/>
                </a:solidFill>
              </a:rPr>
              <a:t>Applications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ABD55A2-843B-4019-A205-5895EB77E9D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da-DK" altLang="en-US"/>
              <a:t>Non-woven industry</a:t>
            </a:r>
          </a:p>
          <a:p>
            <a:pPr eaLnBrk="1" hangingPunct="1"/>
            <a:r>
              <a:rPr lang="da-DK" altLang="en-US"/>
              <a:t>Rolling - steel processing industry</a:t>
            </a:r>
          </a:p>
          <a:p>
            <a:pPr eaLnBrk="1" hangingPunct="1"/>
            <a:r>
              <a:rPr lang="da-DK" altLang="en-US"/>
              <a:t>Recycling industry</a:t>
            </a:r>
          </a:p>
          <a:p>
            <a:pPr eaLnBrk="1" hangingPunct="1"/>
            <a:r>
              <a:rPr lang="da-DK" altLang="en-US"/>
              <a:t>Slittering</a:t>
            </a:r>
          </a:p>
          <a:p>
            <a:pPr eaLnBrk="1" hangingPunct="1"/>
            <a:r>
              <a:rPr lang="da-DK" altLang="en-US"/>
              <a:t>Blanking and Forming</a:t>
            </a:r>
          </a:p>
        </p:txBody>
      </p:sp>
      <p:sp>
        <p:nvSpPr>
          <p:cNvPr id="14340" name="Content Placeholder 3">
            <a:extLst>
              <a:ext uri="{FF2B5EF4-FFF2-40B4-BE49-F238E27FC236}">
                <a16:creationId xmlns:a16="http://schemas.microsoft.com/office/drawing/2014/main" id="{BC8BF20E-A25E-429D-921D-67F38F9DF31C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da-DK" altLang="en-US"/>
              <a:t>Steel Stamping</a:t>
            </a:r>
          </a:p>
          <a:p>
            <a:pPr eaLnBrk="1" hangingPunct="1"/>
            <a:r>
              <a:rPr lang="da-DK" altLang="en-US"/>
              <a:t>Cutting </a:t>
            </a:r>
          </a:p>
          <a:p>
            <a:pPr eaLnBrk="1" hangingPunct="1"/>
            <a:r>
              <a:rPr lang="da-DK" altLang="en-US"/>
              <a:t>Powder Compaction</a:t>
            </a:r>
          </a:p>
          <a:p>
            <a:pPr eaLnBrk="1" hangingPunct="1"/>
            <a:r>
              <a:rPr lang="da-DK" altLang="en-US"/>
              <a:t>Brick Forming</a:t>
            </a:r>
          </a:p>
          <a:p>
            <a:pPr eaLnBrk="1" hangingPunct="1"/>
            <a:r>
              <a:rPr lang="da-DK" altLang="en-US"/>
              <a:t>Sand blasting</a:t>
            </a:r>
          </a:p>
          <a:p>
            <a:pPr eaLnBrk="1" hangingPunct="1"/>
            <a:r>
              <a:rPr lang="da-DK" altLang="en-US"/>
              <a:t>Threading</a:t>
            </a:r>
          </a:p>
          <a:p>
            <a:pPr eaLnBrk="1" hangingPunct="1"/>
            <a:r>
              <a:rPr lang="da-DK" altLang="en-US"/>
              <a:t>Forming autoparts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4ACB65D-32D6-42C3-8569-500C91E37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839788"/>
            <a:ext cx="8755063" cy="6778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altLang="en-US" sz="1800">
                <a:solidFill>
                  <a:schemeClr val="tx2"/>
                </a:solidFill>
              </a:rPr>
              <a:t>Case Study - Rotary Die Cutting Non-woven Material – Die for a pad machine final cutter.</a:t>
            </a:r>
            <a:br>
              <a:rPr lang="da-DK" altLang="en-US"/>
            </a:br>
            <a:endParaRPr lang="da-DK" altLang="en-US"/>
          </a:p>
        </p:txBody>
      </p:sp>
      <p:sp>
        <p:nvSpPr>
          <p:cNvPr id="17411" name="Text Placeholder 1">
            <a:extLst>
              <a:ext uri="{FF2B5EF4-FFF2-40B4-BE49-F238E27FC236}">
                <a16:creationId xmlns:a16="http://schemas.microsoft.com/office/drawing/2014/main" id="{669B7BBF-D25B-406F-945A-78C263DD2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10” Diameter Rotary Die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6478BF9-1278-4D1C-9988-D578D091AEB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61938" y="2155825"/>
          <a:ext cx="4698999" cy="228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PSB 27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Conventional D2</a:t>
                      </a: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17">
                <a:tc>
                  <a:txBody>
                    <a:bodyPr/>
                    <a:lstStyle/>
                    <a:p>
                      <a:r>
                        <a:rPr lang="en-US" sz="1800" dirty="0"/>
                        <a:t>Production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 million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34 million</a:t>
                      </a: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r>
                        <a:rPr lang="en-US" sz="1800" dirty="0"/>
                        <a:t>Condition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indications of microcracks</a:t>
                      </a: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Micro Crack indications</a:t>
                      </a: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8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12" name="Text Placeholder 2">
            <a:extLst>
              <a:ext uri="{FF2B5EF4-FFF2-40B4-BE49-F238E27FC236}">
                <a16:creationId xmlns:a16="http://schemas.microsoft.com/office/drawing/2014/main" id="{3BEBB4EC-0153-4A1E-A37E-03A66621B7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       Rotary Crush Die</a:t>
            </a:r>
          </a:p>
        </p:txBody>
      </p:sp>
      <p:pic>
        <p:nvPicPr>
          <p:cNvPr id="17413" name="Picture 5" descr="crush cutting RR rotary">
            <a:extLst>
              <a:ext uri="{FF2B5EF4-FFF2-40B4-BE49-F238E27FC236}">
                <a16:creationId xmlns:a16="http://schemas.microsoft.com/office/drawing/2014/main" id="{C2BC1A93-5D6B-4B61-83D4-CE8ABED176C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02" y="2151063"/>
            <a:ext cx="3965808" cy="39068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>
            <a:extLst>
              <a:ext uri="{FF2B5EF4-FFF2-40B4-BE49-F238E27FC236}">
                <a16:creationId xmlns:a16="http://schemas.microsoft.com/office/drawing/2014/main" id="{A62A5BE1-76DA-4519-AA4F-728402F6C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788988"/>
            <a:ext cx="9720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da-DK" altLang="en-US" sz="3200">
                <a:solidFill>
                  <a:srgbClr val="C00000"/>
                </a:solidFill>
              </a:rPr>
              <a:t>Financial Benefits Model</a:t>
            </a:r>
          </a:p>
        </p:txBody>
      </p:sp>
      <p:sp>
        <p:nvSpPr>
          <p:cNvPr id="19459" name="Rektangel 7">
            <a:extLst>
              <a:ext uri="{FF2B5EF4-FFF2-40B4-BE49-F238E27FC236}">
                <a16:creationId xmlns:a16="http://schemas.microsoft.com/office/drawing/2014/main" id="{4708D045-E625-42DC-95A6-050961C4C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590675"/>
            <a:ext cx="34559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C00000"/>
              </a:buClr>
              <a:buFontTx/>
              <a:buNone/>
            </a:pPr>
            <a:endParaRPr lang="da-DK" altLang="en-US" sz="14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Clr>
                <a:srgbClr val="C00000"/>
              </a:buClr>
              <a:buFontTx/>
              <a:buNone/>
            </a:pPr>
            <a:r>
              <a:rPr lang="da-DK" altLang="en-US" sz="1400"/>
              <a:t>	</a:t>
            </a:r>
          </a:p>
        </p:txBody>
      </p:sp>
      <p:graphicFrame>
        <p:nvGraphicFramePr>
          <p:cNvPr id="19460" name="Content Placeholder 4">
            <a:extLst>
              <a:ext uri="{FF2B5EF4-FFF2-40B4-BE49-F238E27FC236}">
                <a16:creationId xmlns:a16="http://schemas.microsoft.com/office/drawing/2014/main" id="{A2202D7D-9C5F-46C8-89C4-739FF4FCD2C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168900" y="2035175"/>
          <a:ext cx="44704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4" imgW="4590957" imgH="3962470" progId="Excel.Chart.8">
                  <p:embed/>
                </p:oleObj>
              </mc:Choice>
              <mc:Fallback>
                <p:oleObj name="Chart" r:id="rId4" imgW="4590957" imgH="3962470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035175"/>
                        <a:ext cx="44704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1279BB6-505E-47B1-9688-F25F92A1BAAC}"/>
              </a:ext>
            </a:extLst>
          </p:cNvPr>
          <p:cNvSpPr txBox="1"/>
          <p:nvPr/>
        </p:nvSpPr>
        <p:spPr>
          <a:xfrm>
            <a:off x="549275" y="1544638"/>
            <a:ext cx="44672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  <a:cs typeface="Calibri" panose="020F0502020204030204" pitchFamily="34" charset="0"/>
              </a:rPr>
              <a:t>Total Lifecycle Model- </a:t>
            </a:r>
            <a:r>
              <a:rPr lang="en-US" sz="1400" dirty="0">
                <a:latin typeface="+mn-lt"/>
                <a:cs typeface="Calibri" panose="020F0502020204030204" pitchFamily="34" charset="0"/>
              </a:rPr>
              <a:t>Rotary Die – Non-woven</a:t>
            </a:r>
          </a:p>
        </p:txBody>
      </p:sp>
      <p:graphicFrame>
        <p:nvGraphicFramePr>
          <p:cNvPr id="19462" name="Object 2">
            <a:extLst>
              <a:ext uri="{FF2B5EF4-FFF2-40B4-BE49-F238E27FC236}">
                <a16:creationId xmlns:a16="http://schemas.microsoft.com/office/drawing/2014/main" id="{F925DB77-20AE-4ECD-BCDA-5CAC8B9A91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163" y="2022475"/>
          <a:ext cx="39497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6" imgW="4476846" imgH="5153199" progId="Excel.Sheet.12">
                  <p:embed/>
                </p:oleObj>
              </mc:Choice>
              <mc:Fallback>
                <p:oleObj name="Worksheet" r:id="rId6" imgW="4476846" imgH="5153199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022475"/>
                        <a:ext cx="39497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2FA828-6AED-4E9E-AEEB-7B73E5125DA0}"/>
                  </a:ext>
                </a:extLst>
              </p14:cNvPr>
              <p14:cNvContentPartPr/>
              <p14:nvPr/>
            </p14:nvContentPartPr>
            <p14:xfrm>
              <a:off x="594646" y="4120269"/>
              <a:ext cx="3961440" cy="7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2FA828-6AED-4E9E-AEEB-7B73E5125D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006" y="4012629"/>
                <a:ext cx="4069080" cy="29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A058BC4-D842-49A1-9BFB-3C46C5A0E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723900"/>
            <a:ext cx="9156700" cy="677863"/>
          </a:xfrm>
        </p:spPr>
        <p:txBody>
          <a:bodyPr>
            <a:normAutofit/>
          </a:bodyPr>
          <a:lstStyle/>
          <a:p>
            <a:r>
              <a:rPr lang="en-US" altLang="en-US"/>
              <a:t>Case Study -  Cutting wallpaper structured with wood fibers 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D96F36C4-9F63-488E-9F78-9A41A3A72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16” Dia x .183 Cutting Wheel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B830DA3-EA5A-49C2-8EE5-77118F7CBCD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61938" y="2151063"/>
          <a:ext cx="4824411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PSB27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Conventional D2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time before regrind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 hours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240 hours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Tool hardness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HRC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6" name="Text Placeholder 4">
            <a:extLst>
              <a:ext uri="{FF2B5EF4-FFF2-40B4-BE49-F238E27FC236}">
                <a16:creationId xmlns:a16="http://schemas.microsoft.com/office/drawing/2014/main" id="{215CE67A-699E-4AAC-B54E-4A9ABC1D5F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Additional notes from study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D7F9A505-9040-451C-A54A-4788E1F70843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5167313" y="2151063"/>
          <a:ext cx="4497388" cy="238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89">
                <a:tc>
                  <a:txBody>
                    <a:bodyPr/>
                    <a:lstStyle/>
                    <a:p>
                      <a:r>
                        <a:rPr lang="en-US" sz="1800" dirty="0"/>
                        <a:t>PSB27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Conventional D2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948">
                <a:tc>
                  <a:txBody>
                    <a:bodyPr/>
                    <a:lstStyle/>
                    <a:p>
                      <a:r>
                        <a:rPr lang="en-US" sz="1800" dirty="0"/>
                        <a:t>The production down time was reduced due to a keener edge on the knife, resulting in less maintenance time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Several production stoppages due to blockages of weed fibers between knife.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PT PEAK">
  <a:themeElements>
    <a:clrScheme name="PPT PEAK 1">
      <a:dk1>
        <a:srgbClr val="333333"/>
      </a:dk1>
      <a:lt1>
        <a:srgbClr val="FFFFFF"/>
      </a:lt1>
      <a:dk2>
        <a:srgbClr val="CC0000"/>
      </a:dk2>
      <a:lt2>
        <a:srgbClr val="969696"/>
      </a:lt2>
      <a:accent1>
        <a:srgbClr val="969696"/>
      </a:accent1>
      <a:accent2>
        <a:srgbClr val="C0C0C0"/>
      </a:accent2>
      <a:accent3>
        <a:srgbClr val="FFFFFF"/>
      </a:accent3>
      <a:accent4>
        <a:srgbClr val="2A2A2A"/>
      </a:accent4>
      <a:accent5>
        <a:srgbClr val="C9C9C9"/>
      </a:accent5>
      <a:accent6>
        <a:srgbClr val="AEAEAE"/>
      </a:accent6>
      <a:hlink>
        <a:srgbClr val="292929"/>
      </a:hlink>
      <a:folHlink>
        <a:srgbClr val="DDDDDD"/>
      </a:folHlink>
    </a:clrScheme>
    <a:fontScheme name="PPT PEAK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PEAK 1">
        <a:dk1>
          <a:srgbClr val="333333"/>
        </a:dk1>
        <a:lt1>
          <a:srgbClr val="FFFFFF"/>
        </a:lt1>
        <a:dk2>
          <a:srgbClr val="CC0000"/>
        </a:dk2>
        <a:lt2>
          <a:srgbClr val="969696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2A2A2A"/>
        </a:accent4>
        <a:accent5>
          <a:srgbClr val="C9C9C9"/>
        </a:accent5>
        <a:accent6>
          <a:srgbClr val="AEAEAE"/>
        </a:accent6>
        <a:hlink>
          <a:srgbClr val="2929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1470083808</TotalTime>
  <Pages>12</Pages>
  <Words>287</Words>
  <Application>Microsoft Office PowerPoint</Application>
  <PresentationFormat>Custom</PresentationFormat>
  <Paragraphs>87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Verdana</vt:lpstr>
      <vt:lpstr>PPT PEAK</vt:lpstr>
      <vt:lpstr>Chart</vt:lpstr>
      <vt:lpstr>Worksheet</vt:lpstr>
      <vt:lpstr>Photo Editor-billede</vt:lpstr>
      <vt:lpstr>PowerPoint Presentation</vt:lpstr>
      <vt:lpstr>The Spray Forming Process</vt:lpstr>
      <vt:lpstr>PowerPoint Presentation</vt:lpstr>
      <vt:lpstr>PowerPoint Presentation</vt:lpstr>
      <vt:lpstr>PSB 27</vt:lpstr>
      <vt:lpstr>Applications</vt:lpstr>
      <vt:lpstr>Case Study - Rotary Die Cutting Non-woven Material – Die for a pad machine final cutter. </vt:lpstr>
      <vt:lpstr>PowerPoint Presentation</vt:lpstr>
      <vt:lpstr>Case Study -  Cutting wallpaper structured with wood fibers </vt:lpstr>
      <vt:lpstr>Case Study – Threading Die, Threading material – High Strength Steel, with profile tolerance of +/- 0.05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PSB27 and Spray From Process</dc:title>
  <dc:creator>Claus Spiegelhauer;Steve.Breer@sbsm.com</dc:creator>
  <cp:lastModifiedBy>Steve Breer</cp:lastModifiedBy>
  <cp:revision>445</cp:revision>
  <cp:lastPrinted>2022-02-10T17:54:58Z</cp:lastPrinted>
  <dcterms:created xsi:type="dcterms:W3CDTF">1996-08-28T13:22:12Z</dcterms:created>
  <dcterms:modified xsi:type="dcterms:W3CDTF">2022-02-10T18:09:04Z</dcterms:modified>
</cp:coreProperties>
</file>